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Playfair Display"/>
      <p:regular r:id="rId21"/>
      <p:bold r:id="rId22"/>
      <p:italic r:id="rId23"/>
      <p:boldItalic r:id="rId24"/>
    </p:embeddedFont>
    <p:embeddedFont>
      <p:font typeface="Montserrat"/>
      <p:regular r:id="rId25"/>
      <p:bold r:id="rId26"/>
    </p:embeddedFont>
    <p:embeddedFont>
      <p:font typeface="Life Savers"/>
      <p:regular r:id="rId27"/>
      <p:bold r:id="rId28"/>
    </p:embeddedFont>
    <p:embeddedFont>
      <p:font typeface="Coming Soon"/>
      <p:regular r:id="rId29"/>
    </p:embeddedFont>
    <p:embeddedFont>
      <p:font typeface="Oswald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PlayfairDisplay-bold.fntdata"/><Relationship Id="rId21" Type="http://schemas.openxmlformats.org/officeDocument/2006/relationships/font" Target="fonts/PlayfairDisplay-regular.fntdata"/><Relationship Id="rId24" Type="http://schemas.openxmlformats.org/officeDocument/2006/relationships/font" Target="fonts/PlayfairDisplay-boldItalic.fntdata"/><Relationship Id="rId23" Type="http://schemas.openxmlformats.org/officeDocument/2006/relationships/font" Target="fonts/PlayfairDisplay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LifeSavers-bold.fntdata"/><Relationship Id="rId27" Type="http://schemas.openxmlformats.org/officeDocument/2006/relationships/font" Target="fonts/LifeSaver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omingSoon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199" cy="5143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799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599" cy="2146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599"/>
            <a:ext cx="42600" cy="8455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899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899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scholastic.com/teachers/top-teaching/2010/11/reliable-sources-and-citations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youtube.com/v/fDd7up936MQ" TargetMode="External"/><Relationship Id="rId4" Type="http://schemas.openxmlformats.org/officeDocument/2006/relationships/image" Target="../media/image03.jpg"/><Relationship Id="rId5" Type="http://schemas.openxmlformats.org/officeDocument/2006/relationships/image" Target="../media/image0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7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citethisforme.com/" TargetMode="External"/><Relationship Id="rId4" Type="http://schemas.openxmlformats.org/officeDocument/2006/relationships/hyperlink" Target="http://www.scholastic.com/teachers/top-teaching/2010/11/reliable-sources-and-citation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scholastic.com/teachers/top-teaching/2010/11/reliable-sources-and-citation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scholastic.com/teachers/top-teaching/2010/11/reliable-sources-and-citation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scholastic.com/teachers/top-teaching/2010/11/reliable-sources-and-citation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 b="36187" l="0" r="0" t="0"/>
          <a:stretch/>
        </p:blipFill>
        <p:spPr>
          <a:xfrm>
            <a:off x="1990800" y="304798"/>
            <a:ext cx="5162400" cy="20736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>
            <p:ph type="ctrTitle"/>
          </p:nvPr>
        </p:nvSpPr>
        <p:spPr>
          <a:xfrm>
            <a:off x="344250" y="22420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Coming Soon"/>
                <a:ea typeface="Coming Soon"/>
                <a:cs typeface="Coming Soon"/>
                <a:sym typeface="Coming Soon"/>
              </a:rPr>
              <a:t>Scholarly Sources &amp; Citations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418000" y="4465050"/>
            <a:ext cx="5381700" cy="577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200">
                <a:latin typeface="Life Savers"/>
                <a:ea typeface="Life Savers"/>
                <a:cs typeface="Life Savers"/>
                <a:sym typeface="Life Savers"/>
              </a:rPr>
              <a:t>For improving the quality of your project</a:t>
            </a:r>
          </a:p>
        </p:txBody>
      </p:sp>
      <p:sp>
        <p:nvSpPr>
          <p:cNvPr id="61" name="Shape 61"/>
          <p:cNvSpPr txBox="1"/>
          <p:nvPr>
            <p:ph idx="1" type="subTitle"/>
          </p:nvPr>
        </p:nvSpPr>
        <p:spPr>
          <a:xfrm>
            <a:off x="344250" y="106100"/>
            <a:ext cx="3868199" cy="577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2200">
                <a:latin typeface="Life Savers"/>
                <a:ea typeface="Life Savers"/>
                <a:cs typeface="Life Savers"/>
                <a:sym typeface="Life Savers"/>
              </a:rPr>
              <a:t>A “Minion” reasons to use...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Coming Soon"/>
                <a:ea typeface="Coming Soon"/>
                <a:cs typeface="Coming Soon"/>
                <a:sym typeface="Coming Soon"/>
              </a:rPr>
              <a:t>Consider this….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548575"/>
            <a:ext cx="8520599" cy="2765699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5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ife Savers"/>
            </a:pPr>
            <a:r>
              <a:rPr lang="en" sz="2200">
                <a:solidFill>
                  <a:srgbClr val="333333"/>
                </a:solidFill>
                <a:latin typeface="Life Savers"/>
                <a:ea typeface="Life Savers"/>
                <a:cs typeface="Life Savers"/>
                <a:sym typeface="Life Savers"/>
              </a:rPr>
              <a:t>Who is responsible for this site? What are his or her credentials?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ife Savers"/>
            </a:pPr>
            <a:r>
              <a:rPr lang="en" sz="2200">
                <a:solidFill>
                  <a:srgbClr val="333333"/>
                </a:solidFill>
                <a:latin typeface="Life Savers"/>
                <a:ea typeface="Life Savers"/>
                <a:cs typeface="Life Savers"/>
                <a:sym typeface="Life Savers"/>
              </a:rPr>
              <a:t>Have the authors documented their own sources?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ife Savers"/>
            </a:pPr>
            <a:r>
              <a:rPr lang="en" sz="2200">
                <a:solidFill>
                  <a:srgbClr val="333333"/>
                </a:solidFill>
                <a:latin typeface="Life Savers"/>
                <a:ea typeface="Life Savers"/>
                <a:cs typeface="Life Savers"/>
                <a:sym typeface="Life Savers"/>
              </a:rPr>
              <a:t>What is the domain name? Does it end in .com, .gov, .edu, .org, or .net?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ife Savers"/>
            </a:pPr>
            <a:r>
              <a:rPr lang="en" sz="2200">
                <a:solidFill>
                  <a:srgbClr val="333333"/>
                </a:solidFill>
                <a:latin typeface="Life Savers"/>
                <a:ea typeface="Life Savers"/>
                <a:cs typeface="Life Savers"/>
                <a:sym typeface="Life Savers"/>
              </a:rPr>
              <a:t>Is it linked to other reliable sites?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33333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333333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lvl="0" rtl="0" algn="r">
              <a:spcBef>
                <a:spcPts val="0"/>
              </a:spcBef>
              <a:buNone/>
            </a:pPr>
            <a:r>
              <a:rPr lang="en"/>
              <a:t>Adapted from </a:t>
            </a:r>
            <a:r>
              <a:rPr lang="en" u="sng">
                <a:solidFill>
                  <a:schemeClr val="accent5"/>
                </a:solidFill>
                <a:hlinkClick r:id="rId3"/>
              </a:rPr>
              <a:t>Scholastic.Com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44250" y="1403850"/>
            <a:ext cx="5934599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>
                <a:latin typeface="Coming Soon"/>
                <a:ea typeface="Coming Soon"/>
                <a:cs typeface="Coming Soon"/>
                <a:sym typeface="Coming Soon"/>
              </a:rPr>
              <a:t>Why Cite Sources?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975" y="175450"/>
            <a:ext cx="1863349" cy="47926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2164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Coming Soon"/>
                <a:ea typeface="Coming Soon"/>
                <a:cs typeface="Coming Soon"/>
                <a:sym typeface="Coming Soon"/>
              </a:rPr>
              <a:t>Plagiarism...What is plagiarism?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905075"/>
            <a:ext cx="8520599" cy="4022699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5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>
              <a:highlight>
                <a:srgbClr val="FFFFFF"/>
              </a:highlight>
              <a:latin typeface="Life Savers"/>
              <a:ea typeface="Life Savers"/>
              <a:cs typeface="Life Savers"/>
              <a:sym typeface="Life Savers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9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9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9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Shape 127">
            <a:hlinkClick r:id="rId3"/>
          </p:cNvPr>
          <p:cNvSpPr/>
          <p:nvPr/>
        </p:nvSpPr>
        <p:spPr>
          <a:xfrm>
            <a:off x="1066800" y="120192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8" name="Shape 128"/>
          <p:cNvSpPr txBox="1"/>
          <p:nvPr/>
        </p:nvSpPr>
        <p:spPr>
          <a:xfrm>
            <a:off x="1921250" y="4554725"/>
            <a:ext cx="3967199" cy="33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https://www.youtube.com/watch?v=fDd7up936MQ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8800" y="2725950"/>
            <a:ext cx="3028150" cy="190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2164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Coming Soon"/>
                <a:ea typeface="Coming Soon"/>
                <a:cs typeface="Coming Soon"/>
                <a:sym typeface="Coming Soon"/>
              </a:rPr>
              <a:t>How do I avoid plagiarizing?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905075"/>
            <a:ext cx="8520599" cy="4022699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5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FF"/>
                </a:highlight>
                <a:latin typeface="Life Savers"/>
                <a:ea typeface="Life Savers"/>
                <a:cs typeface="Life Savers"/>
                <a:sym typeface="Life Savers"/>
              </a:rPr>
              <a:t>Plagiarism is taking someone else’s words and </a:t>
            </a:r>
          </a:p>
          <a:p>
            <a: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FF"/>
                </a:highlight>
                <a:latin typeface="Life Savers"/>
                <a:ea typeface="Life Savers"/>
                <a:cs typeface="Life Savers"/>
                <a:sym typeface="Life Savers"/>
              </a:rPr>
              <a:t>using them as your own. You need to give credit </a:t>
            </a:r>
          </a:p>
          <a:p>
            <a: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FF"/>
                </a:highlight>
                <a:latin typeface="Life Savers"/>
                <a:ea typeface="Life Savers"/>
                <a:cs typeface="Life Savers"/>
                <a:sym typeface="Life Savers"/>
              </a:rPr>
              <a:t>the resources you gather information from. Even</a:t>
            </a:r>
          </a:p>
          <a:p>
            <a: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FF"/>
                </a:highlight>
                <a:latin typeface="Life Savers"/>
                <a:ea typeface="Life Savers"/>
                <a:cs typeface="Life Savers"/>
                <a:sym typeface="Life Savers"/>
              </a:rPr>
              <a:t>if you paraphrase or summarize, you still need to</a:t>
            </a:r>
          </a:p>
          <a:p>
            <a: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FF"/>
                </a:highlight>
                <a:latin typeface="Life Savers"/>
                <a:ea typeface="Life Savers"/>
                <a:cs typeface="Life Savers"/>
                <a:sym typeface="Life Savers"/>
              </a:rPr>
              <a:t>give credit to your sources!!!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9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9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9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9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9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5574725" y="4632450"/>
            <a:ext cx="3874799" cy="33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http://kidshealth.org/kid/feeling/school/plagiarism.html#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7325" y="216425"/>
            <a:ext cx="2094724" cy="4460775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dashDot"/>
            <a:round/>
            <a:headEnd len="med" w="med" type="none"/>
            <a:tailEnd len="med" w="med" type="none"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3237" y="2929925"/>
            <a:ext cx="2967876" cy="1854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5212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Coming Soon"/>
                <a:ea typeface="Coming Soon"/>
                <a:cs typeface="Coming Soon"/>
                <a:sym typeface="Coming Soon"/>
              </a:rPr>
              <a:t>Citations...How do I cite sources?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472375"/>
            <a:ext cx="8520599" cy="3089699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5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ife Savers"/>
            </a:pPr>
            <a:r>
              <a:rPr lang="en" sz="2200">
                <a:solidFill>
                  <a:srgbClr val="333333"/>
                </a:solidFill>
                <a:latin typeface="Life Savers"/>
                <a:ea typeface="Life Savers"/>
                <a:cs typeface="Life Savers"/>
                <a:sym typeface="Life Savers"/>
              </a:rPr>
              <a:t>As soon as you begin using a website or book, automatically add the citation to your Google Document!!!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ife Savers"/>
            </a:pPr>
            <a:r>
              <a:rPr lang="en" sz="2200">
                <a:solidFill>
                  <a:srgbClr val="333333"/>
                </a:solidFill>
                <a:latin typeface="Life Savers"/>
                <a:ea typeface="Life Savers"/>
                <a:cs typeface="Life Savers"/>
                <a:sym typeface="Life Savers"/>
              </a:rPr>
              <a:t>Use</a:t>
            </a:r>
            <a:r>
              <a:rPr b="1" lang="en" sz="2200">
                <a:solidFill>
                  <a:srgbClr val="333333"/>
                </a:solidFill>
                <a:latin typeface="Life Savers"/>
                <a:ea typeface="Life Savers"/>
                <a:cs typeface="Life Savers"/>
                <a:sym typeface="Life Savers"/>
              </a:rPr>
              <a:t> </a:t>
            </a:r>
            <a:r>
              <a:rPr b="1" lang="en" sz="2200" u="sng">
                <a:solidFill>
                  <a:schemeClr val="hlink"/>
                </a:solidFill>
                <a:latin typeface="Life Savers"/>
                <a:ea typeface="Life Savers"/>
                <a:cs typeface="Life Savers"/>
                <a:sym typeface="Life Savers"/>
                <a:hlinkClick r:id="rId3"/>
              </a:rPr>
              <a:t>https://www.citethisforme.com/</a:t>
            </a:r>
            <a:r>
              <a:rPr lang="en" sz="2200">
                <a:solidFill>
                  <a:srgbClr val="333333"/>
                </a:solidFill>
                <a:latin typeface="Life Savers"/>
                <a:ea typeface="Life Savers"/>
                <a:cs typeface="Life Savers"/>
                <a:sym typeface="Life Savers"/>
              </a:rPr>
              <a:t> to help you make your citation.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ife Savers"/>
            </a:pPr>
            <a:r>
              <a:rPr lang="en" sz="2200">
                <a:solidFill>
                  <a:srgbClr val="333333"/>
                </a:solidFill>
                <a:latin typeface="Life Savers"/>
                <a:ea typeface="Life Savers"/>
                <a:cs typeface="Life Savers"/>
                <a:sym typeface="Life Savers"/>
              </a:rPr>
              <a:t>At the end of your project, create a Bibliography with all of your sources. This helps your peers understand where you got all of your knowledge!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333333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lvl="0" rtl="0" algn="r">
              <a:spcBef>
                <a:spcPts val="0"/>
              </a:spcBef>
              <a:buNone/>
            </a:pPr>
            <a:r>
              <a:rPr lang="en"/>
              <a:t>Adapted from </a:t>
            </a:r>
            <a:r>
              <a:rPr lang="en" u="sng">
                <a:solidFill>
                  <a:schemeClr val="hlink"/>
                </a:solidFill>
                <a:hlinkClick r:id="rId4"/>
              </a:rPr>
              <a:t>Scholastic.Com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>
                <a:latin typeface="Coming Soon"/>
                <a:ea typeface="Coming Soon"/>
                <a:cs typeface="Coming Soon"/>
                <a:sym typeface="Coming Soon"/>
              </a:rPr>
              <a:t>Make sure your work is one in a “Minion!”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87" y="1338575"/>
            <a:ext cx="8770823" cy="350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20657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Coming Soon"/>
                <a:ea typeface="Coming Soon"/>
                <a:cs typeface="Coming Soon"/>
                <a:sym typeface="Coming Soon"/>
              </a:rPr>
              <a:t>Bibliography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551250" y="906025"/>
            <a:ext cx="8041500" cy="15597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5"/>
            </a:solidFill>
            <a:prstDash val="lg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Life Savers"/>
                <a:ea typeface="Life Savers"/>
                <a:cs typeface="Life Savers"/>
                <a:sym typeface="Life Savers"/>
              </a:rPr>
              <a:t>Kidshealth.org,. 'What Is Plagiarism?'. N.p., 2015. Web. 24 Sept. 2015.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Life Savers"/>
              <a:ea typeface="Life Savers"/>
              <a:cs typeface="Life Savers"/>
              <a:sym typeface="Life Savers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latin typeface="Life Savers"/>
                <a:ea typeface="Life Savers"/>
                <a:cs typeface="Life Savers"/>
                <a:sym typeface="Life Savers"/>
              </a:rPr>
              <a:t>Scholastic Teachers,. 'Identifying Reliable Sources And Citing Them | Scholastic.Com'. N.p., 2015. Web. 24 Sept. 2015.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Life Savers"/>
              <a:ea typeface="Life Savers"/>
              <a:cs typeface="Life Savers"/>
              <a:sym typeface="Life Savers"/>
            </a:endParaRPr>
          </a:p>
          <a:p>
            <a:pPr lvl="0">
              <a:spcBef>
                <a:spcPts val="0"/>
              </a:spcBef>
              <a:buNone/>
            </a:pPr>
            <a:r>
              <a:rPr b="1" lang="en">
                <a:latin typeface="Life Savers"/>
                <a:ea typeface="Life Savers"/>
                <a:cs typeface="Life Savers"/>
                <a:sym typeface="Life Savers"/>
              </a:rPr>
              <a:t>YouTube,. 'Plagiarism 101 With Year 6'. N.p., 2015. Web. 24 Sept. 2015.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4412" y="2530873"/>
            <a:ext cx="4995174" cy="252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44250" y="1144350"/>
            <a:ext cx="8455500" cy="285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>
                <a:latin typeface="Coming Soon"/>
                <a:ea typeface="Coming Soon"/>
                <a:cs typeface="Coming Soon"/>
                <a:sym typeface="Coming Soon"/>
              </a:rPr>
              <a:t>Choosing Scholarly Sources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44250" y="1403850"/>
            <a:ext cx="5934599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7200">
                <a:latin typeface="Coming Soon"/>
                <a:ea typeface="Coming Soon"/>
                <a:cs typeface="Coming Soon"/>
                <a:sym typeface="Coming Soon"/>
              </a:rPr>
              <a:t>Check the Content</a:t>
            </a: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b="0" l="6799" r="33712" t="0"/>
          <a:stretch/>
        </p:blipFill>
        <p:spPr>
          <a:xfrm>
            <a:off x="6697500" y="968975"/>
            <a:ext cx="2093275" cy="3205549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2926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Coming Soon"/>
                <a:ea typeface="Coming Soon"/>
                <a:cs typeface="Coming Soon"/>
                <a:sym typeface="Coming Soon"/>
              </a:rPr>
              <a:t>Ponder this….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091375"/>
            <a:ext cx="8520599" cy="36840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5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ife Savers"/>
            </a:pPr>
            <a:r>
              <a:rPr lang="en" sz="2200">
                <a:solidFill>
                  <a:srgbClr val="333333"/>
                </a:solidFill>
                <a:latin typeface="Life Savers"/>
                <a:ea typeface="Life Savers"/>
                <a:cs typeface="Life Savers"/>
                <a:sym typeface="Life Savers"/>
              </a:rPr>
              <a:t>Does the site cover the topic comprehensively?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ife Savers"/>
            </a:pPr>
            <a:r>
              <a:rPr lang="en" sz="2200">
                <a:solidFill>
                  <a:srgbClr val="333333"/>
                </a:solidFill>
                <a:latin typeface="Life Savers"/>
                <a:ea typeface="Life Savers"/>
                <a:cs typeface="Life Savers"/>
                <a:sym typeface="Life Savers"/>
              </a:rPr>
              <a:t>Can you understand what is being said? Is it written above or below your level of understanding?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ife Savers"/>
            </a:pPr>
            <a:r>
              <a:rPr lang="en" sz="2200">
                <a:solidFill>
                  <a:srgbClr val="333333"/>
                </a:solidFill>
                <a:latin typeface="Life Savers"/>
                <a:ea typeface="Life Savers"/>
                <a:cs typeface="Life Savers"/>
                <a:sym typeface="Life Savers"/>
              </a:rPr>
              <a:t>What is unique about the site? Does it offer something others do not?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ife Savers"/>
            </a:pPr>
            <a:r>
              <a:rPr lang="en" sz="2200">
                <a:solidFill>
                  <a:srgbClr val="333333"/>
                </a:solidFill>
                <a:latin typeface="Life Savers"/>
                <a:ea typeface="Life Savers"/>
                <a:cs typeface="Life Savers"/>
                <a:sym typeface="Life Savers"/>
              </a:rPr>
              <a:t>Are there links to other sites about the topic?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ife Savers"/>
            </a:pPr>
            <a:r>
              <a:rPr lang="en" sz="2200">
                <a:solidFill>
                  <a:srgbClr val="333333"/>
                </a:solidFill>
                <a:latin typeface="Life Savers"/>
                <a:ea typeface="Life Savers"/>
                <a:cs typeface="Life Savers"/>
                <a:sym typeface="Life Savers"/>
              </a:rPr>
              <a:t>Does it give the date the information was created? The date the material was last revised?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ife Savers"/>
            </a:pPr>
            <a:r>
              <a:rPr lang="en" sz="2200">
                <a:solidFill>
                  <a:srgbClr val="333333"/>
                </a:solidFill>
                <a:latin typeface="Life Savers"/>
                <a:ea typeface="Life Savers"/>
                <a:cs typeface="Life Savers"/>
                <a:sym typeface="Life Savers"/>
              </a:rPr>
              <a:t> Would you get better information in a book? An encyclopedia?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333333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lvl="0" rtl="0" algn="r">
              <a:spcBef>
                <a:spcPts val="0"/>
              </a:spcBef>
              <a:buNone/>
            </a:pPr>
            <a:r>
              <a:rPr lang="en"/>
              <a:t>Adapted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Scholastic.Com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74150" y="1021175"/>
            <a:ext cx="5505899" cy="2561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7200">
                <a:latin typeface="Coming Soon"/>
                <a:ea typeface="Coming Soon"/>
                <a:cs typeface="Coming Soon"/>
                <a:sym typeface="Coming Soon"/>
              </a:rPr>
              <a:t>Check the </a:t>
            </a:r>
            <a:r>
              <a:rPr lang="en" sz="7200">
                <a:latin typeface="Coming Soon"/>
                <a:ea typeface="Coming Soon"/>
                <a:cs typeface="Coming Soon"/>
                <a:sym typeface="Coming Soon"/>
              </a:rPr>
              <a:t>Design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100" y="1093550"/>
            <a:ext cx="2385574" cy="29564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Coming Soon"/>
                <a:ea typeface="Coming Soon"/>
                <a:cs typeface="Coming Soon"/>
                <a:sym typeface="Coming Soon"/>
              </a:rPr>
              <a:t>Examine this….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319975"/>
            <a:ext cx="8520599" cy="31044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5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ife Savers"/>
            </a:pPr>
            <a:r>
              <a:rPr lang="en" sz="2200">
                <a:solidFill>
                  <a:srgbClr val="333333"/>
                </a:solidFill>
                <a:latin typeface="Life Savers"/>
                <a:ea typeface="Life Savers"/>
                <a:cs typeface="Life Savers"/>
                <a:sym typeface="Life Savers"/>
              </a:rPr>
              <a:t>Is the site user friendly?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ife Savers"/>
            </a:pPr>
            <a:r>
              <a:rPr lang="en" sz="2200">
                <a:solidFill>
                  <a:srgbClr val="333333"/>
                </a:solidFill>
                <a:latin typeface="Life Savers"/>
                <a:ea typeface="Life Savers"/>
                <a:cs typeface="Life Savers"/>
                <a:sym typeface="Life Savers"/>
              </a:rPr>
              <a:t>Is there a well-labeled table of contents?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ife Savers"/>
            </a:pPr>
            <a:r>
              <a:rPr lang="en" sz="2200">
                <a:solidFill>
                  <a:srgbClr val="333333"/>
                </a:solidFill>
                <a:latin typeface="Life Savers"/>
                <a:ea typeface="Life Savers"/>
                <a:cs typeface="Life Savers"/>
                <a:sym typeface="Life Savers"/>
              </a:rPr>
              <a:t>Do all the design elements (graphics, art, buttons, etc.) enhance the message of the site?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ife Savers"/>
            </a:pPr>
            <a:r>
              <a:rPr lang="en" sz="2200">
                <a:solidFill>
                  <a:srgbClr val="333333"/>
                </a:solidFill>
                <a:latin typeface="Life Savers"/>
                <a:ea typeface="Life Savers"/>
                <a:cs typeface="Life Savers"/>
                <a:sym typeface="Life Savers"/>
              </a:rPr>
              <a:t>Are there any errors in spelling or grammar?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ife Savers"/>
            </a:pPr>
            <a:r>
              <a:rPr lang="en" sz="2200">
                <a:solidFill>
                  <a:srgbClr val="333333"/>
                </a:solidFill>
                <a:latin typeface="Life Savers"/>
                <a:ea typeface="Life Savers"/>
                <a:cs typeface="Life Savers"/>
                <a:sym typeface="Life Savers"/>
              </a:rPr>
              <a:t>Do the pages appear to be clean and uncluttered?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ife Savers"/>
            </a:pPr>
            <a:r>
              <a:rPr lang="en" sz="2200">
                <a:solidFill>
                  <a:srgbClr val="333333"/>
                </a:solidFill>
                <a:latin typeface="Life Savers"/>
                <a:ea typeface="Life Savers"/>
                <a:cs typeface="Life Savers"/>
                <a:sym typeface="Life Savers"/>
              </a:rPr>
              <a:t>Do the links on this site work?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333333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lvl="0" rtl="0" algn="r">
              <a:spcBef>
                <a:spcPts val="0"/>
              </a:spcBef>
              <a:buNone/>
            </a:pPr>
            <a:r>
              <a:rPr lang="en"/>
              <a:t>Adapted from </a:t>
            </a:r>
            <a:r>
              <a:rPr lang="en" u="sng">
                <a:solidFill>
                  <a:schemeClr val="accent5"/>
                </a:solidFill>
                <a:hlinkClick r:id="rId3"/>
              </a:rPr>
              <a:t>Scholastic.Com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74150" y="1021175"/>
            <a:ext cx="5505899" cy="2561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7200">
                <a:latin typeface="Coming Soon"/>
                <a:ea typeface="Coming Soon"/>
                <a:cs typeface="Coming Soon"/>
                <a:sym typeface="Coming Soon"/>
              </a:rPr>
              <a:t>Check the </a:t>
            </a:r>
            <a:r>
              <a:rPr lang="en" sz="7200">
                <a:latin typeface="Coming Soon"/>
                <a:ea typeface="Coming Soon"/>
                <a:cs typeface="Coming Soon"/>
                <a:sym typeface="Coming Soon"/>
              </a:rPr>
              <a:t>Purpose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8175" y="1042975"/>
            <a:ext cx="2247900" cy="3057525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Coming Soon"/>
                <a:ea typeface="Coming Soon"/>
                <a:cs typeface="Coming Soon"/>
                <a:sym typeface="Coming Soon"/>
              </a:rPr>
              <a:t>Think about this….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396175"/>
            <a:ext cx="8520599" cy="31044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accent5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ife Savers"/>
            </a:pPr>
            <a:r>
              <a:rPr lang="en" sz="2200">
                <a:solidFill>
                  <a:srgbClr val="333333"/>
                </a:solidFill>
                <a:latin typeface="Life Savers"/>
                <a:ea typeface="Life Savers"/>
                <a:cs typeface="Life Savers"/>
                <a:sym typeface="Life Savers"/>
              </a:rPr>
              <a:t>Why was this site created? (to persuade, to educate) Is it a commercial (.com), government (.gov), academic (.edu), or non-profit Website (.org)?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ife Savers"/>
            </a:pPr>
            <a:r>
              <a:rPr lang="en" sz="2200">
                <a:solidFill>
                  <a:srgbClr val="333333"/>
                </a:solidFill>
                <a:latin typeface="Life Savers"/>
                <a:ea typeface="Life Savers"/>
                <a:cs typeface="Life Savers"/>
                <a:sym typeface="Life Savers"/>
              </a:rPr>
              <a:t>Is there any bias? Is only one side of the argument presented? Is it trying to persuade you to change your opinion?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Life Savers"/>
            </a:pPr>
            <a:r>
              <a:rPr lang="en" sz="2200">
                <a:solidFill>
                  <a:srgbClr val="333333"/>
                </a:solidFill>
                <a:latin typeface="Life Savers"/>
                <a:ea typeface="Life Savers"/>
                <a:cs typeface="Life Savers"/>
                <a:sym typeface="Life Savers"/>
              </a:rPr>
              <a:t>Can you tell the facts from opinions?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33333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333333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lvl="0" rtl="0" algn="r">
              <a:spcBef>
                <a:spcPts val="0"/>
              </a:spcBef>
              <a:buNone/>
            </a:pPr>
            <a:r>
              <a:rPr lang="en"/>
              <a:t>Adapted from </a:t>
            </a:r>
            <a:r>
              <a:rPr lang="en" u="sng">
                <a:solidFill>
                  <a:schemeClr val="accent5"/>
                </a:solidFill>
                <a:hlinkClick r:id="rId3"/>
              </a:rPr>
              <a:t>Scholastic.Com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74150" y="1021175"/>
            <a:ext cx="5505899" cy="2561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7200">
                <a:latin typeface="Coming Soon"/>
                <a:ea typeface="Coming Soon"/>
                <a:cs typeface="Coming Soon"/>
                <a:sym typeface="Coming Soon"/>
              </a:rPr>
              <a:t>Check the </a:t>
            </a:r>
            <a:r>
              <a:rPr lang="en" sz="7200">
                <a:latin typeface="Coming Soon"/>
                <a:ea typeface="Coming Soon"/>
                <a:cs typeface="Coming Soon"/>
                <a:sym typeface="Coming Soon"/>
              </a:rPr>
              <a:t>Reliability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15003" r="12965" t="0"/>
          <a:stretch/>
        </p:blipFill>
        <p:spPr>
          <a:xfrm>
            <a:off x="6564325" y="987227"/>
            <a:ext cx="2282675" cy="3169049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